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67" r:id="rId5"/>
    <p:sldId id="260" r:id="rId6"/>
    <p:sldId id="262" r:id="rId7"/>
    <p:sldId id="263" r:id="rId8"/>
    <p:sldId id="265" r:id="rId9"/>
    <p:sldId id="258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7" autoAdjust="0"/>
  </p:normalViewPr>
  <p:slideViewPr>
    <p:cSldViewPr snapToGrid="0">
      <p:cViewPr varScale="1">
        <p:scale>
          <a:sx n="89" d="100"/>
          <a:sy n="89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D287-F679-4C46-BCD5-95419AB6809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F79AA-1F82-4850-9DBA-E40A664B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  <a:r>
              <a:rPr lang="en-US" baseline="0" dirty="0"/>
              <a:t> to introduce presenters and ask participants to mute microphones.</a:t>
            </a:r>
          </a:p>
          <a:p>
            <a:r>
              <a:rPr lang="en-US" baseline="0" dirty="0"/>
              <a:t>Participants can chime in using the chat box or raising their hand to be called on to talk, unmute their phones and contribute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79AA-1F82-4850-9DBA-E40A664B73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an example:</a:t>
            </a:r>
          </a:p>
          <a:p>
            <a:endParaRPr lang="en-US" dirty="0"/>
          </a:p>
          <a:p>
            <a:r>
              <a:rPr lang="en-US" dirty="0"/>
              <a:t>Dave</a:t>
            </a:r>
            <a:r>
              <a:rPr lang="en-US" baseline="0" dirty="0"/>
              <a:t> Doty at CSU; David Doty at UNL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79AA-1F82-4850-9DBA-E40A664B7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Elaborate on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79AA-1F82-4850-9DBA-E40A664B7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some questions here to start discussion.</a:t>
            </a:r>
          </a:p>
          <a:p>
            <a:endParaRPr lang="en-US" dirty="0"/>
          </a:p>
          <a:p>
            <a:r>
              <a:rPr lang="en-US" dirty="0"/>
              <a:t>How many of you have assisted an investigator in obtaining an </a:t>
            </a:r>
            <a:r>
              <a:rPr lang="en-US" dirty="0" err="1"/>
              <a:t>ORCiD</a:t>
            </a:r>
            <a:r>
              <a:rPr lang="en-US" dirty="0"/>
              <a:t>?</a:t>
            </a:r>
          </a:p>
          <a:p>
            <a:r>
              <a:rPr lang="en-US" dirty="0"/>
              <a:t>Can anyone talk about the amount of time it</a:t>
            </a:r>
            <a:r>
              <a:rPr lang="en-US" baseline="0" dirty="0"/>
              <a:t> took to complete the </a:t>
            </a:r>
            <a:r>
              <a:rPr lang="en-US" baseline="0" dirty="0" err="1"/>
              <a:t>ORDid</a:t>
            </a:r>
            <a:r>
              <a:rPr lang="en-US" baseline="0" dirty="0"/>
              <a:t> or ease/difficulty in doing so?</a:t>
            </a:r>
            <a:endParaRPr lang="en-US" dirty="0"/>
          </a:p>
          <a:p>
            <a:r>
              <a:rPr lang="en-US" dirty="0"/>
              <a:t>What</a:t>
            </a:r>
            <a:r>
              <a:rPr lang="en-US" baseline="0" dirty="0"/>
              <a:t> issues or challenges did you encounter?</a:t>
            </a:r>
          </a:p>
          <a:p>
            <a:r>
              <a:rPr lang="en-US" baseline="0" dirty="0"/>
              <a:t>What help is your institution providing investigators with the </a:t>
            </a:r>
            <a:r>
              <a:rPr lang="en-US" baseline="0" dirty="0" err="1"/>
              <a:t>ORCiD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79AA-1F82-4850-9DBA-E40A664B7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order abstract">
            <a:extLst>
              <a:ext uri="{FF2B5EF4-FFF2-40B4-BE49-F238E27FC236}">
                <a16:creationId xmlns:a16="http://schemas.microsoft.com/office/drawing/2014/main" id="{2851B0A0-4F19-4E46-8665-F34353406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3904432"/>
            <a:ext cx="12192000" cy="2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3BC66B-A9EB-4E8D-8140-B44FE9AD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1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5DF41-238D-4221-8246-1B96D9F5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65341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F1EDF-3E89-4207-AF83-1956D1F45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2A5CE-F5F2-407E-8440-E36319708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C206C0-C25F-4B73-AD7C-FA9C63E3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9F46-B123-4CA8-B6EA-A938B9AFEEAC}" type="datetimeFigureOut">
              <a:rPr lang="en-US"/>
              <a:pPr>
                <a:defRPr/>
              </a:pPr>
              <a:t>3/24/2020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BDB6C5-C4B2-4E1F-895D-8C4E97D0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5BEA2A-279D-41D9-A4D8-3B3483A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C8D3-923E-47C2-99B5-88A62F81C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order abstract">
            <a:extLst>
              <a:ext uri="{FF2B5EF4-FFF2-40B4-BE49-F238E27FC236}">
                <a16:creationId xmlns:a16="http://schemas.microsoft.com/office/drawing/2014/main" id="{B12C8F74-71A7-4947-8C6A-2BD2BA155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9D89088-7343-49B8-A2FC-AFBFBA3B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C7D33-B65A-4D44-B774-01FC53919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0C9B1-203F-4E38-AFF8-72DDAF7C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8E4F3-96A3-449F-AC2F-89474CCDA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74E555-D708-4C19-BAF6-3F3CAB67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0DBF-636D-4550-8126-8A297E008531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5F391B-3FD4-4987-85E1-E5452F7D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34FF75-11C5-4BDD-9284-79B30471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B931-2F48-414B-9FF0-E915AF10F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2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order abstract">
            <a:extLst>
              <a:ext uri="{FF2B5EF4-FFF2-40B4-BE49-F238E27FC236}">
                <a16:creationId xmlns:a16="http://schemas.microsoft.com/office/drawing/2014/main" id="{EE137A34-8652-4DA9-956F-D4803AF04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DD8A07E-D443-422F-9D9E-BC4D7046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8F336-15FA-498C-98DC-9B7325E2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73838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0E80C-DD5B-4233-9CED-105726054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8243F-A53C-4FED-8F80-BD3871EDB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F18D48-351C-4FC5-8D16-89B825DC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2139-55E5-447B-9B18-6A622FEBFB49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D7730-A3E1-429F-949E-0A69E151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9C897A-54CC-40D4-B7CF-31AF4E71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2546-48FC-412B-9016-E7BFAC3A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order abstract">
            <a:extLst>
              <a:ext uri="{FF2B5EF4-FFF2-40B4-BE49-F238E27FC236}">
                <a16:creationId xmlns:a16="http://schemas.microsoft.com/office/drawing/2014/main" id="{C6F22764-D3E9-4E24-8669-AF7541C31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A90132C-F71A-4D8B-B361-A2BBFEBF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62EDE-CE15-4AA7-9C30-0EA9785B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245F-9049-4E91-A5C1-77C5C3D3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D9FA-0EDC-49B4-AE77-5F8AF3B4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83247B-1A76-4883-8C0E-412210A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8557-CC08-4AFE-B4E2-ACED17775CAF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AFE95-BA2E-40C9-888B-8CF4DD6B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E17817-FA75-4BD1-B24D-F9F100CF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40B8-D4F1-4292-902D-26E0F1163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2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order abstract">
            <a:extLst>
              <a:ext uri="{FF2B5EF4-FFF2-40B4-BE49-F238E27FC236}">
                <a16:creationId xmlns:a16="http://schemas.microsoft.com/office/drawing/2014/main" id="{068E6916-14BD-4861-9CE2-ACF794A1D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30489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A2FD15-14A2-4F7D-BDA2-22D2C550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979E26-341A-471F-84B9-D63CD30F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3F0D9-A980-46F8-89CC-210EB9D6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20047-BB59-4E37-98D7-A609BA5FB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93F374-5B1B-4992-97F7-98A15A4B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26D9-8B9B-4F2D-85BB-68D0B3DA64EC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6B91D4-A6FF-4A61-8B80-0BE735A7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4944E1-01E1-47C2-9057-186CD8D5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86C1-4B85-4D87-BF33-76908BB3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order abstract">
            <a:extLst>
              <a:ext uri="{FF2B5EF4-FFF2-40B4-BE49-F238E27FC236}">
                <a16:creationId xmlns:a16="http://schemas.microsoft.com/office/drawing/2014/main" id="{F82A285E-0A17-4514-B6EA-80B6A7687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002D3C-7241-467A-9F5B-A3F830BA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55F53-8974-4FCC-BF1E-2129A850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D186D-B036-4142-B5B7-370EFF78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257F-83BE-4BE4-8D7C-BB4640172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3B934-43C3-43C3-A518-36D9C54BF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2A8CB9E-857A-457F-B715-A785CFDD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D630-0C5D-41E5-B2E5-DA92032989F8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7B6A900-34A6-47EF-BFFF-4CBCBBB1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28B3D33-AC1F-44CB-9C36-CC4ED7D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7B0E-3545-4647-831A-FD05B2C39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border abstract">
            <a:extLst>
              <a:ext uri="{FF2B5EF4-FFF2-40B4-BE49-F238E27FC236}">
                <a16:creationId xmlns:a16="http://schemas.microsoft.com/office/drawing/2014/main" id="{7BCC7349-D28E-4B16-A0E6-29A08D669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18E859-CC29-4F27-B811-D8E647A0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100903-0A77-47DD-A792-EE998F9C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25A07-59C6-4CEC-A946-6CAA549D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5BEF5-690A-44F3-B68A-E79A4A6A0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71DB0-784F-4A88-AEA5-4ED7E64A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74F7E-59FA-48C5-B7B7-FE98E2328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A6394-C84B-4D2B-9497-9366B35F6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4B43C16E-8DCF-48D2-BDDF-2061D1F5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A490-7EA5-4121-B241-0230A05197BE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D6CDACD-84A9-4DF8-928A-EE88ED64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847DA1A-C469-4119-8331-E9D4C7A0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981F-7E98-4E8C-B01C-9B6AAE2E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order abstract">
            <a:extLst>
              <a:ext uri="{FF2B5EF4-FFF2-40B4-BE49-F238E27FC236}">
                <a16:creationId xmlns:a16="http://schemas.microsoft.com/office/drawing/2014/main" id="{CAF00CA6-1CA9-4B83-A9B9-029F740A9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5B92EDE-61A6-47FC-947A-7982DE66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51A27-9FBE-4E8E-8EFC-EE57225E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FAFE1-B038-4DC1-A371-0941579E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671CB9E-0C26-4EA1-85BF-387BFFF9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9F42-E195-4203-8A34-70FF85598FA8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F3084C7-7FD0-4A7E-83E3-E76D9AC2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434DFF-1F9D-494F-A4C0-9338B16D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19A5-4A4F-47D1-9B52-E7AD4377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order abstract">
            <a:extLst>
              <a:ext uri="{FF2B5EF4-FFF2-40B4-BE49-F238E27FC236}">
                <a16:creationId xmlns:a16="http://schemas.microsoft.com/office/drawing/2014/main" id="{FC56C426-2B79-4ED0-B36B-59C36557E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083903A-705A-461B-AF2D-1879D26B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0EAFE-3D00-4224-A4AF-FE462F2E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727B103-B2CE-4978-AE1D-2AF47FC7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023B-4A63-42FE-804B-9B8DB4051333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38E66E1-4613-4625-8C71-492C950A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E7C8D15-B2D5-44A9-BEEF-BB2BBF41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E0AC-6B48-4884-BC70-350180426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order abstract">
            <a:extLst>
              <a:ext uri="{FF2B5EF4-FFF2-40B4-BE49-F238E27FC236}">
                <a16:creationId xmlns:a16="http://schemas.microsoft.com/office/drawing/2014/main" id="{6E68926A-F452-4BBE-B7E1-52D0D57C4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0CE2092-D412-47C2-9D1C-11D90E66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3C182-EE2B-4BE5-8D74-A1A3F5F9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ECE60-F381-416A-B656-1B50D6A6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F739-03EC-4006-BBFE-3A8DB14A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A79E7-F2D6-42F2-BE1A-8100001C3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1520AFF-4D67-4E04-86B6-E3A88DE7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6550-5A9F-481F-A6F9-600349B506D4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0F67DC4-F102-4246-9741-325F3C0B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22E3350-05A1-41DC-B0CD-A7BA87D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EC1B-9ACA-4246-9C12-30ADB84B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order abstract">
            <a:extLst>
              <a:ext uri="{FF2B5EF4-FFF2-40B4-BE49-F238E27FC236}">
                <a16:creationId xmlns:a16="http://schemas.microsoft.com/office/drawing/2014/main" id="{02B6F351-2498-4B04-8689-221C418E9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7315"/>
          <a:stretch/>
        </p:blipFill>
        <p:spPr bwMode="auto">
          <a:xfrm>
            <a:off x="0" y="5323715"/>
            <a:ext cx="12192000" cy="15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917E75D-891B-429E-B6C2-9F1163E3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4689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4F5CC-1D17-4874-8452-78F61EBAA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6584950"/>
            <a:ext cx="760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chemeClr val="bg1"/>
                </a:solidFill>
              </a:rPr>
              <a:t>NCURA Region VII PEDC 2020: Grow in Your Profession with Region VII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A17C0-D78D-46CB-9972-6285BA07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782D7-8DC5-4776-B466-C6FCA6647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9B7FE-A5C1-4B26-9765-D1A388207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2AFD3A3-18DA-47FD-83A9-D3E418CD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B3B4-900B-4E13-BC88-2A180DEE2E6B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453A398-EE2A-40BF-9707-B2DCD3B2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5C4A3DC-A8EF-4888-A37A-3E716E2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2509-BCDF-4825-B8FB-4DE427C3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5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5C56B4-1D16-4380-BA26-2989C6EC3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190F4A-A444-4253-8F03-55B7109D5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49330-470D-4E22-8C6D-5BEC3FD06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5613F6-6F77-4910-89A7-F01E5A8D549E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49D1-A056-498F-B912-CA522C451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A3F0-7AB0-4B80-A573-AD069B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CE606-ED85-492A-AE00-EB521C9D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lostate.az1.qualtrics.com/jfe/form/SV_cCjPwoCz2YRyM5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rcid.org/regi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us.od.nih.gov/all/2020/01/06/important-reminders-for-fellowship-and-career-development-applicants/" TargetMode="External"/><Relationship Id="rId2" Type="http://schemas.openxmlformats.org/officeDocument/2006/relationships/hyperlink" Target="https://www.colorado.edu/ocg/sites/default/files/attached-files/orcid_step-by-step_instruction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guide/notice-files/NOT-OD-19-109.html" TargetMode="External"/><Relationship Id="rId4" Type="http://schemas.openxmlformats.org/officeDocument/2006/relationships/hyperlink" Target="https://nexus.od.nih.gov/all/2019/08/05/linking-orcid-identifiers-to-era-profiles-to-streamline-application-processes-and-to-enhance-tracking-of-career-outcom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7F5C708-A5CB-4C84-BFDC-3959A08014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</a:t>
            </a:r>
            <a:r>
              <a:rPr lang="en-US" altLang="en-US" dirty="0" err="1"/>
              <a:t>ORCiD</a:t>
            </a:r>
            <a:r>
              <a:rPr lang="en-US" altLang="en-US" dirty="0"/>
              <a:t>: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2DBD1EEE-CD2C-4B1C-ACFC-EE30803D7F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94338" y="2951408"/>
            <a:ext cx="9144000" cy="1655762"/>
          </a:xfrm>
        </p:spPr>
        <p:txBody>
          <a:bodyPr/>
          <a:lstStyle/>
          <a:p>
            <a:r>
              <a:rPr lang="en-US" altLang="en-US" sz="4000" dirty="0"/>
              <a:t>Why, How, and Potential Pitfalls</a:t>
            </a:r>
          </a:p>
          <a:p>
            <a:r>
              <a:rPr lang="en-US" altLang="en-US" sz="2000" i="1" dirty="0"/>
              <a:t>a guided discussion!</a:t>
            </a:r>
          </a:p>
        </p:txBody>
      </p:sp>
      <p:pic>
        <p:nvPicPr>
          <p:cNvPr id="1028" name="Picture 4" descr="Image result for orcid">
            <a:extLst>
              <a:ext uri="{FF2B5EF4-FFF2-40B4-BE49-F238E27FC236}">
                <a16:creationId xmlns:a16="http://schemas.microsoft.com/office/drawing/2014/main" id="{8BC3FF3A-BD3E-4176-ADCA-C030927E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6" y="406400"/>
            <a:ext cx="39147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B515-A36D-4DBA-89E5-A31C1F47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116"/>
            <a:ext cx="10515600" cy="966421"/>
          </a:xfrm>
        </p:spPr>
        <p:txBody>
          <a:bodyPr/>
          <a:lstStyle/>
          <a:p>
            <a:pPr algn="ctr"/>
            <a:r>
              <a:rPr lang="en-US" dirty="0"/>
              <a:t>We Appreciate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05372-CC4A-468A-A9D1-69D960F0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027" y="2678906"/>
            <a:ext cx="8595946" cy="150018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http://colostate.az1.qualtrics.com/jfe/form/SV_cCjPwoCz2YRyM5L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Click this link to access the survey!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E62B90-B4D9-4C2C-8E0E-3AB8B0204BC7}"/>
              </a:ext>
            </a:extLst>
          </p:cNvPr>
          <p:cNvSpPr txBox="1"/>
          <p:nvPr/>
        </p:nvSpPr>
        <p:spPr>
          <a:xfrm>
            <a:off x="1736249" y="148248"/>
            <a:ext cx="8719502" cy="5262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SAVE THE DATE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Next up on the Region VII PEDC Sessions: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Guided discussion on Teleworking: </a:t>
            </a:r>
            <a:br>
              <a:rPr lang="en-US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Policies, Operational Needs &amp; Best Practice</a:t>
            </a:r>
            <a:br>
              <a:rPr lang="en-US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endParaRPr lang="en-US"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March 26</a:t>
            </a:r>
            <a:r>
              <a:rPr lang="en-US" sz="3200" b="1" baseline="30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12:00 – 1:00 MST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Look for the dial in information email coming soon!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BD91847-15A3-4D0C-AFB9-1DEEC99A496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 r="2" b="28126"/>
          <a:stretch/>
        </p:blipFill>
        <p:spPr>
          <a:xfrm>
            <a:off x="517077" y="956945"/>
            <a:ext cx="4143681" cy="414368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63419EED-0796-4B9D-9128-B1815B647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249"/>
          <a:stretch/>
        </p:blipFill>
        <p:spPr>
          <a:xfrm>
            <a:off x="7682929" y="956945"/>
            <a:ext cx="4143681" cy="414368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42085-A410-4433-A6D2-56EDA28CE333}"/>
              </a:ext>
            </a:extLst>
          </p:cNvPr>
          <p:cNvSpPr txBox="1"/>
          <p:nvPr/>
        </p:nvSpPr>
        <p:spPr>
          <a:xfrm>
            <a:off x="2962865" y="4726659"/>
            <a:ext cx="29722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Beth Kingsley </a:t>
            </a:r>
            <a:br>
              <a:rPr lang="en-US" dirty="0"/>
            </a:br>
            <a:r>
              <a:rPr lang="en-US" dirty="0"/>
              <a:t>Grants Contract Manager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Denver Health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90C8C0-DE9A-48A1-A9C6-18C57D194EE1}"/>
              </a:ext>
            </a:extLst>
          </p:cNvPr>
          <p:cNvSpPr txBox="1"/>
          <p:nvPr/>
        </p:nvSpPr>
        <p:spPr>
          <a:xfrm>
            <a:off x="6256866" y="4726659"/>
            <a:ext cx="302852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Liz Grinstead </a:t>
            </a:r>
            <a:br>
              <a:rPr lang="en-US" dirty="0"/>
            </a:br>
            <a:r>
              <a:rPr lang="en-US" dirty="0"/>
              <a:t>Senior Research Administrator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Colorado State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73F72-E430-47B0-8936-473892657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079" y="26670"/>
            <a:ext cx="11139487" cy="930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n w="0"/>
                <a:solidFill>
                  <a:schemeClr val="bg2">
                    <a:lumMod val="25000"/>
                  </a:schemeClr>
                </a:solidFill>
              </a:rPr>
              <a:t>Meet the Discussion Leaders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A66F716-5B38-4254-9B4A-FD7778022471}"/>
              </a:ext>
            </a:extLst>
          </p:cNvPr>
          <p:cNvSpPr/>
          <p:nvPr/>
        </p:nvSpPr>
        <p:spPr>
          <a:xfrm rot="10800000">
            <a:off x="5940252" y="1390357"/>
            <a:ext cx="471528" cy="60148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A5880F63-965A-4962-B74E-1A3D61599959}"/>
              </a:ext>
            </a:extLst>
          </p:cNvPr>
          <p:cNvSpPr/>
          <p:nvPr/>
        </p:nvSpPr>
        <p:spPr>
          <a:xfrm>
            <a:off x="6014823" y="2198877"/>
            <a:ext cx="471528" cy="60148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4F5C0E1-8DE1-4F40-B2AA-022AA3745CA3}"/>
              </a:ext>
            </a:extLst>
          </p:cNvPr>
          <p:cNvSpPr/>
          <p:nvPr/>
        </p:nvSpPr>
        <p:spPr>
          <a:xfrm rot="10800000">
            <a:off x="5862423" y="3004839"/>
            <a:ext cx="471528" cy="60148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B428142-88F7-4FBF-AF42-6EE2B782BF2D}"/>
              </a:ext>
            </a:extLst>
          </p:cNvPr>
          <p:cNvSpPr/>
          <p:nvPr/>
        </p:nvSpPr>
        <p:spPr>
          <a:xfrm>
            <a:off x="5937321" y="3815918"/>
            <a:ext cx="471528" cy="60148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2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A7165F6-E4C0-414C-AA6C-9C3873C8A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</a:t>
            </a:r>
            <a:r>
              <a:rPr lang="en-US" altLang="en-US" dirty="0" err="1"/>
              <a:t>ORCiD</a:t>
            </a:r>
            <a:r>
              <a:rPr lang="en-US" altLang="en-US" dirty="0"/>
              <a:t>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8FD37F3-272B-4FCA-BBEC-FA3A11598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Open Researcher and Contributor </a:t>
            </a:r>
            <a:r>
              <a:rPr lang="en-US" altLang="en-US" dirty="0" err="1"/>
              <a:t>IDentifier</a:t>
            </a:r>
            <a:r>
              <a:rPr lang="en-US" altLang="en-US" dirty="0"/>
              <a:t> (</a:t>
            </a:r>
            <a:r>
              <a:rPr lang="en-US" altLang="en-US" dirty="0" err="1"/>
              <a:t>ORCiD</a:t>
            </a:r>
            <a:r>
              <a:rPr lang="en-US" altLang="en-US" dirty="0"/>
              <a:t>)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Provides a persistent digital identifier (an </a:t>
            </a:r>
            <a:r>
              <a:rPr lang="en-US" altLang="en-US" dirty="0" err="1"/>
              <a:t>ORCiD</a:t>
            </a:r>
            <a:r>
              <a:rPr lang="en-US" altLang="en-US" dirty="0"/>
              <a:t> </a:t>
            </a:r>
            <a:r>
              <a:rPr lang="en-US" altLang="en-US" dirty="0" err="1"/>
              <a:t>iD</a:t>
            </a:r>
            <a:r>
              <a:rPr lang="en-US" altLang="en-US" dirty="0"/>
              <a:t>) that distinguishes someone from other researchers and a record that supports automatic links among all their professional activities.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ORCiD</a:t>
            </a:r>
            <a:r>
              <a:rPr lang="en-US" altLang="en-US" dirty="0"/>
              <a:t> is designed to be a career-long identifier. </a:t>
            </a:r>
          </a:p>
        </p:txBody>
      </p:sp>
      <p:pic>
        <p:nvPicPr>
          <p:cNvPr id="2052" name="Picture 4" descr="Image result for orcid">
            <a:extLst>
              <a:ext uri="{FF2B5EF4-FFF2-40B4-BE49-F238E27FC236}">
                <a16:creationId xmlns:a16="http://schemas.microsoft.com/office/drawing/2014/main" id="{9FE292E2-AA4A-4A28-AB8E-E385E5AC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09" y="365125"/>
            <a:ext cx="3350491" cy="11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A7165F6-E4C0-414C-AA6C-9C3873C8A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</a:t>
            </a:r>
            <a:r>
              <a:rPr lang="en-US" altLang="en-US" dirty="0" err="1"/>
              <a:t>ORCiD</a:t>
            </a:r>
            <a:r>
              <a:rPr lang="en-US" altLang="en-US" dirty="0"/>
              <a:t>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8FD37F3-272B-4FCA-BBEC-FA3A11598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Author benefits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Sponsor requirement</a:t>
            </a:r>
          </a:p>
        </p:txBody>
      </p:sp>
      <p:pic>
        <p:nvPicPr>
          <p:cNvPr id="2052" name="Picture 4" descr="Image result for orcid">
            <a:extLst>
              <a:ext uri="{FF2B5EF4-FFF2-40B4-BE49-F238E27FC236}">
                <a16:creationId xmlns:a16="http://schemas.microsoft.com/office/drawing/2014/main" id="{9FE292E2-AA4A-4A28-AB8E-E385E5AC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09" y="365125"/>
            <a:ext cx="3350491" cy="11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2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2FE6B-8BBD-4E7A-9D6D-4237D162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ORCiD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6BC1B7-88FA-45A9-8AFB-A4B25C74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Registration is free!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Researchers can link their </a:t>
            </a:r>
            <a:r>
              <a:rPr lang="en-US" dirty="0" err="1"/>
              <a:t>ORCiD</a:t>
            </a:r>
            <a:r>
              <a:rPr lang="en-US" dirty="0"/>
              <a:t> </a:t>
            </a:r>
            <a:r>
              <a:rPr lang="en-US" dirty="0" err="1"/>
              <a:t>iD</a:t>
            </a:r>
            <a:r>
              <a:rPr lang="en-US" dirty="0"/>
              <a:t> with </a:t>
            </a:r>
            <a:r>
              <a:rPr lang="en-US" dirty="0" err="1"/>
              <a:t>eRA</a:t>
            </a:r>
            <a:r>
              <a:rPr lang="en-US" dirty="0"/>
              <a:t> Commons and </a:t>
            </a:r>
            <a:r>
              <a:rPr lang="en-US" dirty="0" err="1"/>
              <a:t>SciENcv</a:t>
            </a:r>
            <a:r>
              <a:rPr lang="en-US" dirty="0"/>
              <a:t>, along with many other third-party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Encourage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</a:t>
            </a:r>
            <a:r>
              <a:rPr lang="en-US" dirty="0"/>
              <a:t> your researchers, from Graduate Students to Senior Scientists, to register if they haven't already.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6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7EF8-1C91-49C6-9AA7-9F2A52EC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Register an Investigator?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72C6-3088-47DB-BBE5-DF55F64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https://orcid.org/register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Per </a:t>
            </a:r>
            <a:r>
              <a:rPr lang="en-US" sz="2000" dirty="0" err="1"/>
              <a:t>ORCiD's</a:t>
            </a:r>
            <a:r>
              <a:rPr lang="en-US" sz="2000" dirty="0"/>
              <a:t> terms and conditions, you may only register for an </a:t>
            </a:r>
            <a:r>
              <a:rPr lang="en-US" sz="2000" dirty="0" err="1"/>
              <a:t>ORCiD</a:t>
            </a:r>
            <a:r>
              <a:rPr lang="en-US" sz="2000" dirty="0"/>
              <a:t> </a:t>
            </a:r>
            <a:r>
              <a:rPr lang="en-US" sz="2000" dirty="0" err="1"/>
              <a:t>iD</a:t>
            </a:r>
            <a:r>
              <a:rPr lang="en-US" sz="2000" dirty="0"/>
              <a:t> for yourself.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B9D6-8D03-4FDD-81A4-F72EED52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062" y="2187742"/>
            <a:ext cx="5457091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ln w="0">
                  <a:solidFill>
                    <a:srgbClr val="A6CE39"/>
                  </a:solidFill>
                </a:ln>
                <a:solidFill>
                  <a:srgbClr val="A6C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Discuss! </a:t>
            </a:r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475E7D4D-D51E-4B20-ABD7-1B86A2B35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217923D-7D90-48C3-8D3B-E44D7E2D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pic>
        <p:nvPicPr>
          <p:cNvPr id="6" name="Picture 2" descr="Image result for orcid">
            <a:extLst>
              <a:ext uri="{FF2B5EF4-FFF2-40B4-BE49-F238E27FC236}">
                <a16:creationId xmlns:a16="http://schemas.microsoft.com/office/drawing/2014/main" id="{4ECC6D90-CFBF-406E-A9BF-47181295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2" y="597439"/>
            <a:ext cx="4448398" cy="1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0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2190-8C6E-4EDC-BB9F-2A2A4D16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93"/>
            <a:ext cx="10515600" cy="1325563"/>
          </a:xfrm>
        </p:spPr>
        <p:txBody>
          <a:bodyPr/>
          <a:lstStyle/>
          <a:p>
            <a:r>
              <a:rPr lang="en-US" dirty="0"/>
              <a:t>I want more information! Where can I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AA65-6AC6-4259-8D68-9D2F5042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5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https://www.colorado.edu/ocg/sites/default/files/attached-files/orcid_step-by-step_instructions.pdf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/>
              <a:t>University of Colorado Boulder’s Step by Step Guide</a:t>
            </a:r>
          </a:p>
          <a:p>
            <a:pPr marL="914400" lvl="2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THANK YOU KRISTI WINSECK!!!!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https://nexus.od.nih.gov/all/2020/01/06/important-reminders-for-fellowship-and-career-development-applicants/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/>
              <a:t>Information from NIH for Fellowship and Career Development Applications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https://nexus.od.nih.gov/all/2019/08/05/linking-orcid-identifiers-to-era-profiles-to-streamline-application-processes-and-to-enhance-tracking-of-career-outcomes/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/>
              <a:t>Open Mike Blog Post from 8/5/2019 (NIH)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https://grants.nih.gov/grants/guide/notice-files/NOT-OD-19-109.html</a:t>
            </a:r>
            <a:endParaRPr lang="en-US" sz="2000" dirty="0"/>
          </a:p>
          <a:p>
            <a:pPr marL="457200" lvl="1" indent="0">
              <a:buNone/>
            </a:pPr>
            <a:r>
              <a:rPr lang="en-US" sz="1600" dirty="0"/>
              <a:t>NIH Notice NOT-OD-19-109 </a:t>
            </a:r>
            <a:r>
              <a:rPr lang="en-US" sz="1600" dirty="0" err="1"/>
              <a:t>ORCiD</a:t>
            </a:r>
            <a:r>
              <a:rPr lang="en-US" sz="1600" dirty="0"/>
              <a:t> requirement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168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EADC4-FD99-452C-B39B-16CF480CA1D3}"/>
              </a:ext>
            </a:extLst>
          </p:cNvPr>
          <p:cNvSpPr txBox="1"/>
          <p:nvPr/>
        </p:nvSpPr>
        <p:spPr>
          <a:xfrm>
            <a:off x="2738438" y="4291013"/>
            <a:ext cx="69230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Have a topic you want to see presented or discussed?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Contact the Region VII PEDC with your ideas: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OSP_info@mail.colostate.edu</a:t>
            </a: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0EDDD7C6-757B-4BA3-81F9-C5244F5F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711" y="550496"/>
            <a:ext cx="964853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/>
              <a:t>Questions about this Discussion?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/>
              <a:t>Contact the Leaders: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Liz Grinstead at Liz.Grinstead@colostate.edu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/>
              <a:t>Beth Kingsley at Elizabeth.Kingsley@dhha.org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B7FC78-E3B2-49CF-B67B-A32FDB8A0075}" vid="{BABA8B33-CB64-4627-89EB-ADFF70ACD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501</Words>
  <Application>Microsoft Office PowerPoint</Application>
  <PresentationFormat>Widescreen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Implementation of ORCiD:</vt:lpstr>
      <vt:lpstr>Meet the Discussion Leaders</vt:lpstr>
      <vt:lpstr>What is ORCiD?</vt:lpstr>
      <vt:lpstr>Why ORCiD?</vt:lpstr>
      <vt:lpstr>About ORCiD</vt:lpstr>
      <vt:lpstr>How Do I Register an Investigator? </vt:lpstr>
      <vt:lpstr>Let’s Discuss! </vt:lpstr>
      <vt:lpstr>I want more information! Where can I go?</vt:lpstr>
      <vt:lpstr>PowerPoint Presentation</vt:lpstr>
      <vt:lpstr>We Appreciate Your Feedback!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ORCID:</dc:title>
  <dc:creator>Grinstead,Liz</dc:creator>
  <cp:lastModifiedBy>Grinstead,Liz</cp:lastModifiedBy>
  <cp:revision>16</cp:revision>
  <dcterms:created xsi:type="dcterms:W3CDTF">2020-03-16T22:57:02Z</dcterms:created>
  <dcterms:modified xsi:type="dcterms:W3CDTF">2020-03-24T23:01:18Z</dcterms:modified>
</cp:coreProperties>
</file>